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4" r:id="rId6"/>
    <p:sldId id="275" r:id="rId7"/>
    <p:sldId id="278" r:id="rId8"/>
    <p:sldId id="276" r:id="rId9"/>
    <p:sldId id="277" r:id="rId10"/>
    <p:sldId id="261" r:id="rId11"/>
    <p:sldId id="279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74687"/>
  </p:normalViewPr>
  <p:slideViewPr>
    <p:cSldViewPr snapToGrid="0" snapToObjects="1">
      <p:cViewPr varScale="1">
        <p:scale>
          <a:sx n="80" d="100"/>
          <a:sy n="80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352D6-038A-1048-89B9-5C92E51D8311}" type="datetimeFigureOut">
              <a:rPr lang="pt-PT" smtClean="0"/>
              <a:t>02/10/18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C6499-BBF7-4A42-BFCD-9D9F1A169EE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08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536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383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442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989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62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999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Arraste a imagem até ao marcador de posição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risa@di.uminho.pt" TargetMode="External"/><Relationship Id="rId3" Type="http://schemas.openxmlformats.org/officeDocument/2006/relationships/hyperlink" Target="mailto:marisa.araujo.esteves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hyperlink" Target="mailto:tecnicos@di.uminho.p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orkbench/" TargetMode="External"/><Relationship Id="rId4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indows/installer/8.0.html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0015" y="1150364"/>
            <a:ext cx="7315200" cy="1798155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 smtClean="0">
                <a:solidFill>
                  <a:schemeClr val="bg1"/>
                </a:solidFill>
              </a:rPr>
              <a:t>Análise de Dados</a:t>
            </a:r>
            <a:endParaRPr lang="pt-PT" sz="48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3143635"/>
            <a:ext cx="7315200" cy="1796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1.ª Aula Prática Laboratorial</a:t>
            </a:r>
          </a:p>
          <a:p>
            <a:pPr algn="ctr"/>
            <a:r>
              <a:rPr lang="pt-PT" b="1" dirty="0" smtClean="0"/>
              <a:t>Mestrado Integrado em Engenharia Informática</a:t>
            </a:r>
          </a:p>
          <a:p>
            <a:pPr algn="ctr"/>
            <a:r>
              <a:rPr lang="pt-PT" b="1" dirty="0" smtClean="0"/>
              <a:t>Ano Letivo 2018/2019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958" y="1042377"/>
            <a:ext cx="1906142" cy="1906142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1100015" y="5135445"/>
            <a:ext cx="73152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800" b="1" dirty="0" smtClean="0">
                <a:solidFill>
                  <a:schemeClr val="accent1">
                    <a:lumMod val="50000"/>
                  </a:schemeClr>
                </a:solidFill>
              </a:rPr>
              <a:t>Marisa Esteves</a:t>
            </a:r>
          </a:p>
          <a:p>
            <a:pPr algn="ctr"/>
            <a:r>
              <a:rPr lang="pt-PT" sz="1800" b="1" i="1" dirty="0" smtClean="0">
                <a:solidFill>
                  <a:schemeClr val="accent1">
                    <a:lumMod val="50000"/>
                  </a:schemeClr>
                </a:solidFill>
              </a:rPr>
              <a:t>28 de Setembro de 2018</a:t>
            </a:r>
          </a:p>
        </p:txBody>
      </p:sp>
    </p:spTree>
    <p:extLst>
      <p:ext uri="{BB962C8B-B14F-4D97-AF65-F5344CB8AC3E}">
        <p14:creationId xmlns:p14="http://schemas.microsoft.com/office/powerpoint/2010/main" val="1799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1.ª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77" y="1012270"/>
            <a:ext cx="5005781" cy="48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1.ª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53" y="1123837"/>
            <a:ext cx="7680083" cy="21469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253" y="3270738"/>
            <a:ext cx="7941930" cy="25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1.ª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806" y="1625141"/>
            <a:ext cx="7770123" cy="35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1.ª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26" y="1976863"/>
            <a:ext cx="7710428" cy="29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Plano de Aula</a:t>
            </a:r>
            <a:endParaRPr lang="pt-PT" sz="32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PT" sz="1800" dirty="0" smtClean="0"/>
              <a:t>Breve apresentação do plano de aula, do docente, dos objetivos das aulas práticas laboratoriais, bem como dos recursos necessários para as mesmas;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800" dirty="0" smtClean="0"/>
              <a:t>Contextualização prática sobre o </a:t>
            </a:r>
            <a:r>
              <a:rPr lang="pt-PT" sz="1800" dirty="0" err="1" smtClean="0"/>
              <a:t>MySQL</a:t>
            </a:r>
            <a:r>
              <a:rPr lang="pt-PT" sz="1800" dirty="0"/>
              <a:t>;</a:t>
            </a:r>
            <a:endParaRPr lang="pt-PT" sz="18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pt-PT" sz="1800" dirty="0" smtClean="0"/>
              <a:t>Instalação do </a:t>
            </a:r>
            <a:r>
              <a:rPr lang="pt-PT" sz="1800" dirty="0" err="1" smtClean="0"/>
              <a:t>MySQL</a:t>
            </a:r>
            <a:r>
              <a:rPr lang="pt-PT" sz="1800" dirty="0"/>
              <a:t>;</a:t>
            </a:r>
            <a:endParaRPr lang="pt-PT" sz="18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pt-PT" sz="1800" dirty="0" smtClean="0"/>
              <a:t>Resolução da 1.ª ficha prática laboratorial pelos alunos em grupo;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800" dirty="0" smtClean="0"/>
              <a:t>Correção da ficha com os alunos.</a:t>
            </a:r>
            <a:endParaRPr lang="pt-PT" sz="1800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2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Docente</a:t>
            </a:r>
            <a:endParaRPr lang="pt-PT" sz="32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1800" dirty="0" smtClean="0"/>
              <a:t>Marisa Esteves responsável pelas aulas práticas laboratoriais </a:t>
            </a:r>
            <a:r>
              <a:rPr lang="mr-IN" sz="1800" dirty="0" smtClean="0"/>
              <a:t>–</a:t>
            </a:r>
            <a:r>
              <a:rPr lang="pt-PT" sz="1800" dirty="0" smtClean="0"/>
              <a:t> sextas-feiras das 14h às 16h (PL1);</a:t>
            </a:r>
          </a:p>
          <a:p>
            <a:pPr algn="just"/>
            <a:r>
              <a:rPr lang="pt-PT" sz="1800" i="1" dirty="0" smtClean="0"/>
              <a:t>E-mail </a:t>
            </a:r>
            <a:r>
              <a:rPr lang="pt-PT" sz="1800" dirty="0" smtClean="0"/>
              <a:t>institucional: </a:t>
            </a:r>
            <a:r>
              <a:rPr lang="pt-PT" sz="1800" dirty="0" smtClean="0">
                <a:hlinkClick r:id="rId2"/>
              </a:rPr>
              <a:t>marisa@di.uminho.pt</a:t>
            </a:r>
            <a:r>
              <a:rPr lang="pt-PT" sz="1800" dirty="0"/>
              <a:t>;</a:t>
            </a:r>
            <a:endParaRPr lang="pt-PT" sz="1800" dirty="0" smtClean="0"/>
          </a:p>
          <a:p>
            <a:pPr algn="just"/>
            <a:r>
              <a:rPr lang="pt-PT" sz="1800" i="1" dirty="0" smtClean="0"/>
              <a:t>E-mail</a:t>
            </a:r>
            <a:r>
              <a:rPr lang="pt-PT" sz="1800" dirty="0" smtClean="0"/>
              <a:t> profissional (alta prioridade): </a:t>
            </a:r>
            <a:r>
              <a:rPr lang="pt-PT" sz="1800" dirty="0" smtClean="0">
                <a:hlinkClick r:id="rId3"/>
              </a:rPr>
              <a:t>marisa.araujo.esteves@gmail.com</a:t>
            </a:r>
            <a:r>
              <a:rPr lang="pt-PT" sz="1800" dirty="0" smtClean="0"/>
              <a:t>.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51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Objetivos das Aulas Práticas Laboratoriais</a:t>
            </a:r>
            <a:endParaRPr lang="pt-PT" sz="32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1800" dirty="0"/>
              <a:t>Resolução de fichas práticas laboratoriais em grupo;</a:t>
            </a:r>
          </a:p>
          <a:p>
            <a:pPr algn="just"/>
            <a:r>
              <a:rPr lang="pt-PT" sz="1800" dirty="0"/>
              <a:t>Apoio na realização do trabalho prático final </a:t>
            </a:r>
            <a:r>
              <a:rPr lang="mr-IN" sz="1800" dirty="0"/>
              <a:t>–</a:t>
            </a:r>
            <a:r>
              <a:rPr lang="pt-PT" sz="1800" dirty="0"/>
              <a:t> últimas aulas do semestre letivo;</a:t>
            </a:r>
          </a:p>
          <a:p>
            <a:pPr algn="just"/>
            <a:r>
              <a:rPr lang="pt-PT" sz="1800" dirty="0"/>
              <a:t>Esclarecimento de dúvidas aos alunos.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046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Recursos Necessários para as Aulas Práticas Laboratoriais</a:t>
            </a:r>
            <a:endParaRPr lang="pt-PT" sz="32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8431268" y="964576"/>
            <a:ext cx="2231044" cy="2068920"/>
            <a:chOff x="7139776" y="762980"/>
            <a:chExt cx="2231044" cy="2068920"/>
          </a:xfrm>
        </p:grpSpPr>
        <p:sp>
          <p:nvSpPr>
            <p:cNvPr id="10" name="Marcador de Posição de Conteúdo 2"/>
            <p:cNvSpPr txBox="1">
              <a:spLocks/>
            </p:cNvSpPr>
            <p:nvPr/>
          </p:nvSpPr>
          <p:spPr>
            <a:xfrm>
              <a:off x="7139776" y="2112856"/>
              <a:ext cx="2231044" cy="719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1600" b="1" i="1" dirty="0" err="1" smtClean="0">
                  <a:solidFill>
                    <a:schemeClr val="tx2">
                      <a:lumMod val="50000"/>
                    </a:schemeClr>
                  </a:solidFill>
                </a:rPr>
                <a:t>Wifi</a:t>
              </a:r>
              <a:endParaRPr lang="pt-PT" sz="1600" b="1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2941" y="762980"/>
              <a:ext cx="1804714" cy="1804714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4525529" y="3577326"/>
            <a:ext cx="2231044" cy="2152482"/>
            <a:chOff x="6378302" y="3355502"/>
            <a:chExt cx="2231044" cy="2152482"/>
          </a:xfrm>
        </p:grpSpPr>
        <p:sp>
          <p:nvSpPr>
            <p:cNvPr id="8" name="Marcador de Posição de Conteúdo 2"/>
            <p:cNvSpPr txBox="1">
              <a:spLocks/>
            </p:cNvSpPr>
            <p:nvPr/>
          </p:nvSpPr>
          <p:spPr>
            <a:xfrm>
              <a:off x="6378302" y="4788940"/>
              <a:ext cx="2231044" cy="719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1600" b="1" dirty="0" smtClean="0">
                  <a:solidFill>
                    <a:schemeClr val="tx2">
                      <a:lumMod val="50000"/>
                    </a:schemeClr>
                  </a:solidFill>
                </a:rPr>
                <a:t>Fichas </a:t>
              </a:r>
              <a:r>
                <a:rPr lang="pt-PT" sz="1600" b="1" smtClean="0">
                  <a:solidFill>
                    <a:schemeClr val="tx2">
                      <a:lumMod val="50000"/>
                    </a:schemeClr>
                  </a:solidFill>
                </a:rPr>
                <a:t>Práticas Laboratoriais</a:t>
              </a:r>
              <a:endParaRPr lang="pt-PT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104" y="3355502"/>
              <a:ext cx="1485557" cy="1485557"/>
            </a:xfrm>
            <a:prstGeom prst="rect">
              <a:avLst/>
            </a:prstGeom>
          </p:spPr>
        </p:pic>
      </p:grpSp>
      <p:grpSp>
        <p:nvGrpSpPr>
          <p:cNvPr id="19" name="Grupo 18"/>
          <p:cNvGrpSpPr/>
          <p:nvPr/>
        </p:nvGrpSpPr>
        <p:grpSpPr>
          <a:xfrm>
            <a:off x="8431268" y="3817937"/>
            <a:ext cx="2231044" cy="1907083"/>
            <a:chOff x="9055739" y="1996259"/>
            <a:chExt cx="2231044" cy="1907083"/>
          </a:xfrm>
        </p:grpSpPr>
        <p:sp>
          <p:nvSpPr>
            <p:cNvPr id="9" name="Marcador de Posição de Conteúdo 2"/>
            <p:cNvSpPr txBox="1">
              <a:spLocks/>
            </p:cNvSpPr>
            <p:nvPr/>
          </p:nvSpPr>
          <p:spPr>
            <a:xfrm>
              <a:off x="9055739" y="3184298"/>
              <a:ext cx="2231044" cy="719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1600" b="1" dirty="0" smtClean="0">
                  <a:solidFill>
                    <a:schemeClr val="tx2">
                      <a:lumMod val="50000"/>
                    </a:schemeClr>
                  </a:solidFill>
                </a:rPr>
                <a:t>Papel + Lápis</a:t>
              </a:r>
              <a:endParaRPr lang="pt-PT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9832" y="1996259"/>
              <a:ext cx="1359243" cy="1359243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4525529" y="958378"/>
            <a:ext cx="2231044" cy="2075118"/>
            <a:chOff x="3681798" y="1639906"/>
            <a:chExt cx="2231044" cy="2075118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036" y="1639906"/>
              <a:ext cx="1946569" cy="1946569"/>
            </a:xfrm>
            <a:prstGeom prst="rect">
              <a:avLst/>
            </a:prstGeom>
          </p:spPr>
        </p:pic>
        <p:sp>
          <p:nvSpPr>
            <p:cNvPr id="15" name="Marcador de Posição de Conteúdo 2"/>
            <p:cNvSpPr txBox="1">
              <a:spLocks/>
            </p:cNvSpPr>
            <p:nvPr/>
          </p:nvSpPr>
          <p:spPr>
            <a:xfrm>
              <a:off x="3681798" y="2995980"/>
              <a:ext cx="2231044" cy="719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1600" b="1" dirty="0">
                  <a:solidFill>
                    <a:schemeClr val="tx2">
                      <a:lumMod val="50000"/>
                    </a:schemeClr>
                  </a:solidFill>
                </a:rPr>
                <a:t>Computador Portátil</a:t>
              </a:r>
            </a:p>
          </p:txBody>
        </p:sp>
      </p:grpSp>
      <p:sp>
        <p:nvSpPr>
          <p:cNvPr id="21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108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Recursos Necessários para as Aulas Práticas Laboratoriais</a:t>
            </a:r>
            <a:endParaRPr lang="pt-PT" sz="3200" dirty="0"/>
          </a:p>
        </p:txBody>
      </p:sp>
      <p:sp>
        <p:nvSpPr>
          <p:cNvPr id="21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upo 35"/>
          <p:cNvGrpSpPr/>
          <p:nvPr/>
        </p:nvGrpSpPr>
        <p:grpSpPr>
          <a:xfrm>
            <a:off x="4410457" y="1243405"/>
            <a:ext cx="6232821" cy="4481615"/>
            <a:chOff x="4319370" y="1276887"/>
            <a:chExt cx="6232821" cy="4481615"/>
          </a:xfrm>
        </p:grpSpPr>
        <p:grpSp>
          <p:nvGrpSpPr>
            <p:cNvPr id="20" name="Grupo 19"/>
            <p:cNvGrpSpPr/>
            <p:nvPr/>
          </p:nvGrpSpPr>
          <p:grpSpPr>
            <a:xfrm>
              <a:off x="4319370" y="2377680"/>
              <a:ext cx="2231044" cy="2093496"/>
              <a:chOff x="3869268" y="2386869"/>
              <a:chExt cx="2231044" cy="2093496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869268" y="2386869"/>
                <a:ext cx="2231044" cy="2093496"/>
                <a:chOff x="3681798" y="1639906"/>
                <a:chExt cx="2231044" cy="2093496"/>
              </a:xfrm>
            </p:grpSpPr>
            <p:pic>
              <p:nvPicPr>
                <p:cNvPr id="13" name="Imagem 1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24036" y="1639906"/>
                  <a:ext cx="1946569" cy="1946569"/>
                </a:xfrm>
                <a:prstGeom prst="rect">
                  <a:avLst/>
                </a:prstGeom>
              </p:spPr>
            </p:pic>
            <p:sp>
              <p:nvSpPr>
                <p:cNvPr id="15" name="Marcador de Posição de Conteúdo 2"/>
                <p:cNvSpPr txBox="1">
                  <a:spLocks/>
                </p:cNvSpPr>
                <p:nvPr/>
              </p:nvSpPr>
              <p:spPr>
                <a:xfrm>
                  <a:off x="3681798" y="3014358"/>
                  <a:ext cx="2231044" cy="71904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182880" indent="-18288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buClr>
                      <a:schemeClr val="accent1"/>
                    </a:buClr>
                    <a:buFont typeface="Wingdings 2" pitchFamily="18" charset="2"/>
                    <a:buChar char=""/>
                    <a:defRPr sz="20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18288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8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18288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6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18288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18288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250"/>
                    </a:spcBef>
                    <a:spcAft>
                      <a:spcPts val="250"/>
                    </a:spcAft>
                    <a:buClr>
                      <a:schemeClr val="accent1"/>
                    </a:buClr>
                    <a:buFont typeface="Wingdings 2" pitchFamily="18" charset="2"/>
                    <a:buChar char=""/>
                    <a:defRPr sz="14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pt-PT" sz="1600" b="1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macOS</a:t>
                  </a:r>
                  <a:endParaRPr lang="pt-PT" sz="1600" b="1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438" y="2975691"/>
                <a:ext cx="638703" cy="638703"/>
              </a:xfrm>
              <a:prstGeom prst="rect">
                <a:avLst/>
              </a:prstGeom>
            </p:spPr>
          </p:pic>
        </p:grpSp>
        <p:grpSp>
          <p:nvGrpSpPr>
            <p:cNvPr id="34" name="Grupo 33"/>
            <p:cNvGrpSpPr/>
            <p:nvPr/>
          </p:nvGrpSpPr>
          <p:grpSpPr>
            <a:xfrm>
              <a:off x="7973868" y="1276887"/>
              <a:ext cx="2578323" cy="4481615"/>
              <a:chOff x="6438367" y="1176850"/>
              <a:chExt cx="2578323" cy="4481615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6612007" y="2085360"/>
                <a:ext cx="2231044" cy="3573105"/>
                <a:chOff x="8426251" y="2030576"/>
                <a:chExt cx="2231044" cy="3573105"/>
              </a:xfrm>
            </p:grpSpPr>
            <p:grpSp>
              <p:nvGrpSpPr>
                <p:cNvPr id="23" name="Grupo 22"/>
                <p:cNvGrpSpPr/>
                <p:nvPr/>
              </p:nvGrpSpPr>
              <p:grpSpPr>
                <a:xfrm>
                  <a:off x="8426251" y="3959319"/>
                  <a:ext cx="2231044" cy="1644362"/>
                  <a:chOff x="8088384" y="4434934"/>
                  <a:chExt cx="2231044" cy="1644362"/>
                </a:xfrm>
              </p:grpSpPr>
              <p:pic>
                <p:nvPicPr>
                  <p:cNvPr id="6" name="Imagem 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418422" y="4434934"/>
                    <a:ext cx="1570968" cy="1178227"/>
                  </a:xfrm>
                  <a:prstGeom prst="rect">
                    <a:avLst/>
                  </a:prstGeom>
                </p:spPr>
              </p:pic>
              <p:sp>
                <p:nvSpPr>
                  <p:cNvPr id="22" name="Marcador de Posição de Conteúdo 2"/>
                  <p:cNvSpPr txBox="1">
                    <a:spLocks/>
                  </p:cNvSpPr>
                  <p:nvPr/>
                </p:nvSpPr>
                <p:spPr>
                  <a:xfrm>
                    <a:off x="8088384" y="5360252"/>
                    <a:ext cx="2231044" cy="71904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18288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20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6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:r>
                      <a:rPr lang="pt-PT" sz="1600" b="1" dirty="0" smtClean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Windows 10</a:t>
                    </a:r>
                    <a:endParaRPr lang="pt-PT" sz="1600" b="1" dirty="0">
                      <a:solidFill>
                        <a:schemeClr val="tx2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5" name="Grupo 24"/>
                <p:cNvGrpSpPr/>
                <p:nvPr/>
              </p:nvGrpSpPr>
              <p:grpSpPr>
                <a:xfrm>
                  <a:off x="8426251" y="2030576"/>
                  <a:ext cx="2231044" cy="1811942"/>
                  <a:chOff x="8426251" y="2061028"/>
                  <a:chExt cx="2231044" cy="1811942"/>
                </a:xfrm>
              </p:grpSpPr>
              <p:pic>
                <p:nvPicPr>
                  <p:cNvPr id="5" name="Imagem 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04377" y="2061028"/>
                    <a:ext cx="1274793" cy="1274793"/>
                  </a:xfrm>
                  <a:prstGeom prst="rect">
                    <a:avLst/>
                  </a:prstGeom>
                </p:spPr>
              </p:pic>
              <p:sp>
                <p:nvSpPr>
                  <p:cNvPr id="24" name="Marcador de Posição de Conteúdo 2"/>
                  <p:cNvSpPr txBox="1">
                    <a:spLocks/>
                  </p:cNvSpPr>
                  <p:nvPr/>
                </p:nvSpPr>
                <p:spPr>
                  <a:xfrm>
                    <a:off x="8426251" y="3153926"/>
                    <a:ext cx="2231044" cy="71904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marL="18288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20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8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6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50"/>
                      </a:spcBef>
                      <a:spcAft>
                        <a:spcPts val="250"/>
                      </a:spcAft>
                      <a:buClr>
                        <a:schemeClr val="accent1"/>
                      </a:buClr>
                      <a:buFont typeface="Wingdings 2" pitchFamily="18" charset="2"/>
                      <a:buChar char=""/>
                      <a:defRPr sz="14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:r>
                      <a:rPr lang="pt-PT" sz="1600" b="1" smtClean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VMware</a:t>
                    </a:r>
                    <a:r>
                      <a:rPr lang="pt-PT" sz="1600" b="1" dirty="0" smtClean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pt-PT" sz="1600" b="1" dirty="0" err="1" smtClean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Fusion</a:t>
                    </a:r>
                    <a:endParaRPr lang="pt-PT" sz="1600" b="1" dirty="0">
                      <a:solidFill>
                        <a:schemeClr val="tx2">
                          <a:lumMod val="5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7" name="Marcador de Posição de Conteúdo 2"/>
              <p:cNvSpPr txBox="1">
                <a:spLocks/>
              </p:cNvSpPr>
              <p:nvPr/>
            </p:nvSpPr>
            <p:spPr>
              <a:xfrm>
                <a:off x="6438367" y="1176850"/>
                <a:ext cx="2578323" cy="7857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PT" sz="1800" b="1" dirty="0" smtClean="0">
                    <a:solidFill>
                      <a:schemeClr val="tx2">
                        <a:lumMod val="50000"/>
                      </a:schemeClr>
                    </a:solidFill>
                    <a:hlinkClick r:id="rId6"/>
                  </a:rPr>
                  <a:t>tecnicos@di.uminho.pt</a:t>
                </a:r>
                <a:r>
                  <a:rPr lang="pt-PT" sz="18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pt-PT" sz="18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Chaveta à Esquerda 34"/>
            <p:cNvSpPr/>
            <p:nvPr/>
          </p:nvSpPr>
          <p:spPr>
            <a:xfrm>
              <a:off x="6738215" y="1317487"/>
              <a:ext cx="1137305" cy="4254481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493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Demonstração</a:t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MySQL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12" y="1922839"/>
            <a:ext cx="7190705" cy="30031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03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Instalação do </a:t>
            </a:r>
            <a:r>
              <a:rPr lang="pt-PT" sz="3200" dirty="0" err="1" smtClean="0"/>
              <a:t>MySQL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Marcador de Posição de Conteú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1800" b="1" i="1" dirty="0" smtClean="0"/>
              <a:t>Download</a:t>
            </a:r>
            <a:r>
              <a:rPr lang="pt-PT" sz="1800" b="1" dirty="0" smtClean="0"/>
              <a:t> </a:t>
            </a:r>
            <a:r>
              <a:rPr lang="pt-PT" sz="1800" b="1" dirty="0"/>
              <a:t>e instalação do </a:t>
            </a:r>
            <a:r>
              <a:rPr lang="pt-PT" sz="1800" b="1" dirty="0" err="1" smtClean="0"/>
              <a:t>MySQL</a:t>
            </a:r>
            <a:r>
              <a:rPr lang="pt-PT" sz="1800" b="1" dirty="0" smtClean="0"/>
              <a:t>:</a:t>
            </a:r>
          </a:p>
          <a:p>
            <a:pPr marL="0" indent="0" algn="ctr">
              <a:buNone/>
            </a:pPr>
            <a:endParaRPr lang="pt-PT" sz="1800" b="1" dirty="0"/>
          </a:p>
          <a:p>
            <a:pPr marL="902970" lvl="1" indent="-400050" algn="ctr">
              <a:buFont typeface="+mj-lt"/>
              <a:buAutoNum type="romanLcPeriod"/>
            </a:pPr>
            <a:r>
              <a:rPr lang="pt-PT" sz="1600" dirty="0" err="1"/>
              <a:t>MySQL</a:t>
            </a:r>
            <a:r>
              <a:rPr lang="pt-PT" sz="1600" dirty="0"/>
              <a:t> Workbench: </a:t>
            </a:r>
            <a:r>
              <a:rPr lang="pt-PT" sz="1600" dirty="0">
                <a:hlinkClick r:id="rId3"/>
              </a:rPr>
              <a:t>https://dev.mysql.com/downloads/workbench/</a:t>
            </a:r>
            <a:r>
              <a:rPr lang="pt-PT" sz="1600" dirty="0"/>
              <a:t>;</a:t>
            </a:r>
          </a:p>
          <a:p>
            <a:pPr marL="902970" lvl="1" indent="-400050" algn="ctr">
              <a:buFont typeface="+mj-lt"/>
              <a:buAutoNum type="romanLcPeriod"/>
            </a:pPr>
            <a:r>
              <a:rPr lang="pt-PT" sz="1600" dirty="0" err="1"/>
              <a:t>MySQL</a:t>
            </a:r>
            <a:r>
              <a:rPr lang="pt-PT" sz="1600" dirty="0"/>
              <a:t> </a:t>
            </a:r>
            <a:r>
              <a:rPr lang="pt-PT" sz="1600" dirty="0" err="1"/>
              <a:t>Community</a:t>
            </a:r>
            <a:r>
              <a:rPr lang="pt-PT" sz="1600" dirty="0"/>
              <a:t> Server: </a:t>
            </a:r>
            <a:r>
              <a:rPr lang="pt-PT" sz="1600" dirty="0">
                <a:hlinkClick r:id="rId4"/>
              </a:rPr>
              <a:t>https://dev.mysql.com/downloads/mysql</a:t>
            </a:r>
            <a:r>
              <a:rPr lang="pt-PT" sz="1600" dirty="0" smtClean="0">
                <a:hlinkClick r:id="rId4"/>
              </a:rPr>
              <a:t>/</a:t>
            </a:r>
            <a:r>
              <a:rPr lang="pt-PT" sz="1600" dirty="0" smtClean="0"/>
              <a:t>.</a:t>
            </a:r>
            <a:endParaRPr lang="pt-PT" sz="1800" dirty="0" smtClean="0"/>
          </a:p>
          <a:p>
            <a:pPr marL="342900" indent="-342900" algn="ctr">
              <a:buFont typeface="+mj-lt"/>
              <a:buAutoNum type="arabicPeriod"/>
            </a:pPr>
            <a:endParaRPr lang="pt-PT" sz="1800" dirty="0" smtClean="0"/>
          </a:p>
        </p:txBody>
      </p:sp>
    </p:spTree>
    <p:extLst>
      <p:ext uri="{BB962C8B-B14F-4D97-AF65-F5344CB8AC3E}">
        <p14:creationId xmlns:p14="http://schemas.microsoft.com/office/powerpoint/2010/main" val="91325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Instalação do </a:t>
            </a:r>
            <a:r>
              <a:rPr lang="pt-PT" sz="3200" dirty="0" err="1"/>
              <a:t>MySQL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Marcador de Posição de Conteú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pt-PT" sz="1800" b="1" i="1" dirty="0" smtClean="0"/>
              <a:t>Download</a:t>
            </a:r>
            <a:r>
              <a:rPr lang="pt-PT" sz="1800" b="1" dirty="0" smtClean="0"/>
              <a:t> e instalação do </a:t>
            </a:r>
            <a:r>
              <a:rPr lang="pt-PT" sz="1800" b="1" dirty="0" err="1" smtClean="0"/>
              <a:t>MySQL</a:t>
            </a:r>
            <a:r>
              <a:rPr lang="pt-PT" sz="1800" b="1" dirty="0" smtClean="0"/>
              <a:t> </a:t>
            </a:r>
            <a:r>
              <a:rPr lang="mr-IN" sz="1800" b="1" dirty="0" smtClean="0"/>
              <a:t>–</a:t>
            </a:r>
            <a:r>
              <a:rPr lang="pt-PT" sz="1800" b="1" dirty="0" smtClean="0"/>
              <a:t> Windows:</a:t>
            </a:r>
          </a:p>
          <a:p>
            <a:endParaRPr lang="pt-PT" sz="1800" b="1" dirty="0" smtClean="0"/>
          </a:p>
          <a:p>
            <a:pPr marL="0" indent="0" algn="ctr">
              <a:buNone/>
            </a:pPr>
            <a:r>
              <a:rPr lang="pt-PT" sz="1800" dirty="0" smtClean="0">
                <a:hlinkClick r:id="rId3"/>
              </a:rPr>
              <a:t>https</a:t>
            </a:r>
            <a:r>
              <a:rPr lang="pt-PT" sz="1800" dirty="0">
                <a:hlinkClick r:id="rId3"/>
              </a:rPr>
              <a:t>://</a:t>
            </a:r>
            <a:r>
              <a:rPr lang="pt-PT" sz="1800" dirty="0" smtClean="0">
                <a:hlinkClick r:id="rId3"/>
              </a:rPr>
              <a:t>dev.mysql.com/downloads/windows/installer/8.0.html</a:t>
            </a:r>
            <a:endParaRPr lang="pt-PT" sz="1800" dirty="0" smtClean="0"/>
          </a:p>
          <a:p>
            <a:endParaRPr lang="pt-PT" sz="1800" dirty="0"/>
          </a:p>
          <a:p>
            <a:endParaRPr lang="pt-PT" sz="1800" dirty="0" smtClean="0"/>
          </a:p>
          <a:p>
            <a:endParaRPr lang="pt-PT" sz="1800" dirty="0"/>
          </a:p>
          <a:p>
            <a:endParaRPr lang="pt-PT" sz="1800" dirty="0" smtClean="0"/>
          </a:p>
          <a:p>
            <a:endParaRPr lang="pt-PT" sz="1800" dirty="0"/>
          </a:p>
          <a:p>
            <a:endParaRPr lang="pt-PT" sz="1800" dirty="0" smtClean="0"/>
          </a:p>
          <a:p>
            <a:endParaRPr lang="pt-PT" sz="1800" dirty="0"/>
          </a:p>
          <a:p>
            <a:endParaRPr lang="pt-PT" sz="1800" dirty="0" smtClean="0"/>
          </a:p>
          <a:p>
            <a:endParaRPr lang="pt-PT" sz="1800" dirty="0"/>
          </a:p>
        </p:txBody>
      </p:sp>
      <p:grpSp>
        <p:nvGrpSpPr>
          <p:cNvPr id="11" name="Grupo 10"/>
          <p:cNvGrpSpPr/>
          <p:nvPr/>
        </p:nvGrpSpPr>
        <p:grpSpPr>
          <a:xfrm>
            <a:off x="3648444" y="2645900"/>
            <a:ext cx="7963882" cy="2840499"/>
            <a:chOff x="3664955" y="2369855"/>
            <a:chExt cx="7963882" cy="284049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955" y="2369855"/>
              <a:ext cx="7963882" cy="28404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10542941" y="4416724"/>
              <a:ext cx="966611" cy="5348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4713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ldur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2139</TotalTime>
  <Words>253</Words>
  <Application>Microsoft Macintosh PowerPoint</Application>
  <PresentationFormat>Ecrã Panorâmico</PresentationFormat>
  <Paragraphs>70</Paragraphs>
  <Slides>13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Calibri</vt:lpstr>
      <vt:lpstr>Franklin Gothic Book</vt:lpstr>
      <vt:lpstr>Franklin Gothic Medium</vt:lpstr>
      <vt:lpstr>Mangal</vt:lpstr>
      <vt:lpstr>Wingdings 2</vt:lpstr>
      <vt:lpstr>Moldura</vt:lpstr>
      <vt:lpstr>Análise de Dados</vt:lpstr>
      <vt:lpstr>Plano de Aula</vt:lpstr>
      <vt:lpstr>Docente</vt:lpstr>
      <vt:lpstr>Objetivos das Aulas Práticas Laboratoriais</vt:lpstr>
      <vt:lpstr>Recursos Necessários para as Aulas Práticas Laboratoriais</vt:lpstr>
      <vt:lpstr>Recursos Necessários para as Aulas Práticas Laboratoriais</vt:lpstr>
      <vt:lpstr>Demonstração  MySQL</vt:lpstr>
      <vt:lpstr>Instalação do MySQL</vt:lpstr>
      <vt:lpstr>Instalação do MySQL</vt:lpstr>
      <vt:lpstr>Resolução da 1.ª Ficha Prática Laboratorial</vt:lpstr>
      <vt:lpstr>Resolução da 1.ª Ficha Prática Laboratorial</vt:lpstr>
      <vt:lpstr>Resolução da 1.ª Ficha Prática Laboratorial</vt:lpstr>
      <vt:lpstr>Resolução da 1.ª Ficha Prática Laboratorial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Dados Clínicas e de Gestão Hospitalar</dc:title>
  <dc:creator>Utilizador do Microsoft Office</dc:creator>
  <cp:lastModifiedBy>Utilizador do Microsoft Office</cp:lastModifiedBy>
  <cp:revision>124</cp:revision>
  <dcterms:created xsi:type="dcterms:W3CDTF">2018-01-29T19:41:39Z</dcterms:created>
  <dcterms:modified xsi:type="dcterms:W3CDTF">2018-10-02T10:30:50Z</dcterms:modified>
</cp:coreProperties>
</file>